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700" r:id="rId3"/>
    <p:sldMasterId id="2147483712" r:id="rId4"/>
    <p:sldMasterId id="2147483725" r:id="rId5"/>
    <p:sldMasterId id="2147483737" r:id="rId6"/>
    <p:sldMasterId id="2147483751" r:id="rId7"/>
  </p:sldMasterIdLst>
  <p:notesMasterIdLst>
    <p:notesMasterId r:id="rId25"/>
  </p:notesMasterIdLst>
  <p:sldIdLst>
    <p:sldId id="339" r:id="rId8"/>
    <p:sldId id="337" r:id="rId9"/>
    <p:sldId id="331" r:id="rId10"/>
    <p:sldId id="333" r:id="rId11"/>
    <p:sldId id="313" r:id="rId12"/>
    <p:sldId id="335" r:id="rId13"/>
    <p:sldId id="314" r:id="rId14"/>
    <p:sldId id="320" r:id="rId15"/>
    <p:sldId id="321" r:id="rId16"/>
    <p:sldId id="308" r:id="rId17"/>
    <p:sldId id="270" r:id="rId18"/>
    <p:sldId id="326" r:id="rId19"/>
    <p:sldId id="328" r:id="rId20"/>
    <p:sldId id="327" r:id="rId21"/>
    <p:sldId id="262" r:id="rId22"/>
    <p:sldId id="334" r:id="rId23"/>
    <p:sldId id="30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8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984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51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38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386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3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724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260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38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988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27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06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560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3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393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488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912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310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76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065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583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080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165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090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304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62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3029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931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674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38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05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1860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05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375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6110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67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6050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1D99401-98F5-458A-B0E7-4CA09EB9ACBE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18D10A6-8421-4D7E-B68F-18628A68915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840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2108E67-4DBC-459B-94CC-6B65241CFF77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6C25ED-A474-43F4-81A1-3D0177F435F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487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AB7806-AE64-4C49-BD12-63B404112CF6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D7BA89C-B056-41BB-8519-CC5ED08D8F7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0475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6B18601-AE52-442C-A7DD-FEB1500D7AF9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17F3AF-C18C-4BF7-B666-74AB2904365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19734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424" y="1859826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4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2401A9B-6525-4428-8F70-38ADA668F07D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E51DABE-C47A-40DB-A6F7-76B392108FF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912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3DDB2D-E60B-456C-B770-58C962C4E260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9CC56E1-F276-4709-8AB7-AA2CE392FE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441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EE45766-C391-4D16-9557-8ADDB281A343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DB22D0A-6E93-4001-8E34-72A0BA89CEF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793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422"/>
            <a:ext cx="3657600" cy="1162051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565AB5D-824D-491C-AC1B-8F27DD53E0B5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36E84D0-00B2-4293-99B3-73CC8E28530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13825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9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5D8F9F6-40E8-43CF-8BB9-B64D99DDC393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FF312F7-8CC7-48A8-B9E7-ADB58ED29A0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712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F7A5523-2A4A-42B8-9408-545741696D1C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EABE6B-E91A-4FA9-96C4-E26F4F3EA4B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29634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A1F8B19-98DA-4B5E-8295-DB339F52DB25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73A58E9-0F0F-4D27-B334-750AD04AD9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05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3474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4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A087CD89-C4C0-48F5-B0E9-C413E63559D3}" type="datetimeFigureOut">
              <a:rPr lang="vi-VN"/>
              <a:pPr>
                <a:defRPr/>
              </a:pPr>
              <a:t>19/03/2023</a:t>
            </a:fld>
            <a:endParaRPr lang="vi-VN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4F6C821C-BBCE-4F33-AE6C-9FA4AA50173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731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77.xml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 eaLnBrk="1" hangingPunct="1"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2908300" y="3810000"/>
            <a:ext cx="6900863" cy="2287805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3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MÔN: TIẾNG VIỆT</a:t>
            </a:r>
            <a:endParaRPr lang="en-US" sz="43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vi-VN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213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" action="ppaction://noaction"/>
            <a:extLst>
              <a:ext uri="{FF2B5EF4-FFF2-40B4-BE49-F238E27FC236}">
                <a16:creationId xmlns=""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solidFill>
                  <a:prstClr val="black"/>
                </a:solidFill>
                <a:latin typeface="Calibri Light"/>
              </a:rPr>
              <a:t>           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Trong khu rừng nọ, có chú nhím nâu hiền lành,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Một buổi sáng, chú đang kiếm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quả Cây thì thấy nhím trắng chạy tới. Nhím trắng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11" name="TextBox 10">
            <a:hlinkClick r:id="rId3" action="ppaction://hlinksldjump"/>
            <a:extLst>
              <a:ext uri="{FF2B5EF4-FFF2-40B4-BE49-F238E27FC236}">
                <a16:creationId xmlns=""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dirty="0">
                <a:solidFill>
                  <a:prstClr val="black"/>
                </a:solidFill>
                <a:latin typeface="Calibri Light"/>
              </a:rPr>
              <a:t>           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Mùa đông đến, nhím nâu đi tìm nơi để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prstClr val="black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solidFill>
                  <a:prstClr val="black"/>
                </a:solidFill>
                <a:latin typeface="Calibri Light"/>
              </a:rPr>
              <a:t>         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“Nhím trắng tốt bụng quả. Bạn ấy nói đúng, không có bạn bè thì thật buồn.”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Nghĩ thế, nhím nấu mạnh dạn hẳn lên. Chú nhận lời kết bạn với nhím trắng. Cả hai cùng thu dọn,</a:t>
            </a:r>
            <a:r>
              <a:rPr lang="en-US" sz="2500" dirty="0">
                <a:solidFill>
                  <a:prstClr val="black"/>
                </a:solidFill>
                <a:latin typeface="Calibri Light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Times New Roman"/>
              </a:rPr>
              <a:t>chỗ ở cho đẹp. Chúng trải qua những ngày vui vẻ, ấm áp vì không phải sống một mình giữa mùa đông lạnh giá.</a:t>
            </a:r>
          </a:p>
          <a:p>
            <a:pPr algn="r"/>
            <a:r>
              <a:rPr lang="vi-VN" sz="2500" dirty="0">
                <a:solidFill>
                  <a:prstClr val="black"/>
                </a:solidFill>
                <a:latin typeface="Times New Roman"/>
              </a:rPr>
              <a:t>(Theo Minh Anh)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Times New Roman"/>
              </a:rPr>
              <a:t>NHÍM NÂU KẾT BẠN</a:t>
            </a:r>
            <a:endParaRPr lang="en-US" sz="3200" b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8670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86690" y="858982"/>
            <a:ext cx="1036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Nhím trắng vồn vã: “ Chào bạn! Rất vui được gặp bạn!”.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FBE5C78-3910-478F-8D1E-85632280E7C2}"/>
              </a:ext>
            </a:extLst>
          </p:cNvPr>
          <p:cNvSpPr txBox="1"/>
          <p:nvPr/>
        </p:nvSpPr>
        <p:spPr>
          <a:xfrm>
            <a:off x="1565565" y="1328191"/>
            <a:ext cx="7952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0" u="none" strike="noStrike" smtClean="0">
                <a:solidFill>
                  <a:srgbClr val="FF000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Nhút nhát: </a:t>
            </a:r>
            <a:r>
              <a:rPr lang="en-US" altLang="vi-VN" sz="3200" b="0" i="0" u="none" strike="noStrike" smtClean="0">
                <a:solidFill>
                  <a:srgbClr val="231F20"/>
                </a:solidFill>
                <a:effectLst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thiếu tự tin, e dè, ngại ngùng.</a:t>
            </a:r>
            <a:endParaRPr lang="en-US" altLang="vi-VN" sz="3200" b="0" i="0" u="none" strike="noStrike" dirty="0">
              <a:solidFill>
                <a:srgbClr val="231F20"/>
              </a:solidFill>
              <a:effectLst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5564" y="2286000"/>
            <a:ext cx="99475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Vồn vã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>
                <a:latin typeface="Times New Roman"/>
                <a:ea typeface="Times New Roman"/>
              </a:rPr>
              <a:t>niềm nở, nhiệt tình khi trò chuyện với người khác</a:t>
            </a:r>
            <a:endParaRPr lang="vi-VN" sz="3200">
              <a:latin typeface="Times New Roman"/>
              <a:ea typeface="Times New Roman"/>
            </a:endParaRPr>
          </a:p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mtClean="0"/>
              <a:t>.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30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3673" y="1163782"/>
            <a:ext cx="10584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Nhím nâu run run: “Xin lỗi, tôi không biết đây là nhà của bạn.”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673" y="2244436"/>
            <a:ext cx="103770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Nhím trắng tươi cười: “Đừng ngại! Gặp lại bạn, tôi rất vui.Tôi ở đây một mình, buồn lắm. Bạn ở lại cùng tôi nhé!.”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59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300">
                <a:latin typeface="Times New Roman" pitchFamily="18" charset="0"/>
                <a:cs typeface="Times New Roman" pitchFamily="18" charset="0"/>
              </a:rPr>
              <a:t>Chúng trải qua những ngày vui vẻ, ấm áp vì không phải sống một mình giữa mùa đông lạnh giá.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426719" y="20907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753197" y="2092230"/>
            <a:ext cx="72403" cy="42479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550820" y="28462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6657778" y="28061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718224" y="28061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6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5745" y="1233055"/>
            <a:ext cx="11166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 dạn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: tự tin, dám làm những việc mà người khác thường e ngại.</a:t>
            </a:r>
            <a:endParaRPr lang="vi-VN" sz="3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4" y="1953480"/>
            <a:ext cx="71905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 trí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: xếp đặt, bày biện cho đẹp mắt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42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79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5" name="Rounded Rectangle 4"/>
          <p:cNvSpPr/>
          <p:nvPr/>
        </p:nvSpPr>
        <p:spPr>
          <a:xfrm>
            <a:off x="3741490" y="1383283"/>
            <a:ext cx="6937695" cy="31001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72628" y="2115923"/>
            <a:ext cx="6065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CỦNG </a:t>
            </a:r>
            <a:r>
              <a:rPr lang="en-US" sz="8800" b="1" smtClean="0">
                <a:solidFill>
                  <a:srgbClr val="FF0000"/>
                </a:solidFill>
              </a:rPr>
              <a:t>CỐ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7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70" y="4671704"/>
            <a:ext cx="1694696" cy="2161906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71" y="3987066"/>
            <a:ext cx="3188719" cy="267117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2565085" y="46956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21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431487" y="281799"/>
            <a:ext cx="8317820" cy="70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Thứ </a:t>
            </a:r>
            <a:r>
              <a:rPr lang="en-US" altLang="en-US" sz="4000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Tư </a:t>
            </a: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ngày </a:t>
            </a:r>
            <a:r>
              <a:rPr lang="en-US" altLang="en-US" sz="4000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16 </a:t>
            </a:r>
            <a:r>
              <a:rPr lang="en-US" altLang="en-US" sz="4000" b="1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tháng 11 năm 2022</a:t>
            </a:r>
            <a:endParaRPr lang="en-US" altLang="en-US" sz="4000" b="1" u="sng">
              <a:solidFill>
                <a:prstClr val="black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721996" y="1004732"/>
            <a:ext cx="3721995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54">
              <a:spcBef>
                <a:spcPct val="0"/>
              </a:spcBef>
              <a:buFontTx/>
              <a:buNone/>
            </a:pPr>
            <a:r>
              <a:rPr lang="en-US" altLang="en-US" b="1" smtClean="0">
                <a:solidFill>
                  <a:prstClr val="black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TIẾNG VIỆT</a:t>
            </a:r>
            <a:endParaRPr lang="en-US" altLang="en-US" b="1" u="sng">
              <a:solidFill>
                <a:prstClr val="black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558345" y="1589507"/>
            <a:ext cx="8937937" cy="584771"/>
          </a:xfrm>
          <a:prstGeom prst="rect">
            <a:avLst/>
          </a:prstGeom>
          <a:ln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6" tIns="45718" rIns="91436" bIns="4571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54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ea typeface="Arial-SGK-TV" charset="0"/>
                <a:cs typeface="Arial-SGK-TV" charset="0"/>
              </a:rPr>
              <a:t>    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ea typeface="Arial-SGK-TV" charset="0"/>
                <a:cs typeface="Times New Roman" pitchFamily="18" charset="0"/>
              </a:rPr>
              <a:t>Bài 20. Đọc: Nhím nâu kết bạn ( tiết 1)</a:t>
            </a:r>
            <a:endParaRPr lang="en-US" altLang="en-US" b="1" u="sng">
              <a:solidFill>
                <a:srgbClr val="FF0000"/>
              </a:solidFill>
              <a:latin typeface="Times New Roman" pitchFamily="18" charset="0"/>
              <a:ea typeface="Arial-SGK-TV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78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người bạn mới đến nhạc lời chuẩ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964" y="235526"/>
            <a:ext cx="11873345" cy="637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pull/>
      </p:transition>
    </mc:Choice>
    <mc:Fallback xmlns="">
      <p:transition spd="slow" advClick="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:\Users\user\Desktop\Capture.PNGCapture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09265" y="1551305"/>
            <a:ext cx="7398385" cy="38239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47309" y="5555673"/>
            <a:ext cx="94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Mai</a:t>
            </a:r>
            <a:endParaRPr lang="vi-VN" sz="2800"/>
          </a:p>
        </p:txBody>
      </p:sp>
      <p:sp>
        <p:nvSpPr>
          <p:cNvPr id="3" name="TextBox 2"/>
          <p:cNvSpPr txBox="1"/>
          <p:nvPr/>
        </p:nvSpPr>
        <p:spPr>
          <a:xfrm>
            <a:off x="7135095" y="5444828"/>
            <a:ext cx="9282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Lan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52824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2112" y="969818"/>
            <a:ext cx="20794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hiền lành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0003" y="969818"/>
            <a:ext cx="18806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tốt bụng</a:t>
            </a:r>
            <a:endParaRPr lang="vi-VN" sz="40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39892" y="969818"/>
            <a:ext cx="234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vui vẻ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1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/>
          <p:nvPr/>
        </p:nvSpPr>
        <p:spPr>
          <a:xfrm>
            <a:off x="1983567" y="838200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1. Hãy </a:t>
            </a:r>
            <a:r>
              <a:rPr lang="en-US" sz="3200" smtClean="0">
                <a:latin typeface="Arial-Rounded" panose="020B0500000000000000" pitchFamily="34" charset="0"/>
                <a:cs typeface="Arial-Rounded" panose="020B0500000000000000" pitchFamily="34" charset="0"/>
              </a:rPr>
              <a:t>kể những </a:t>
            </a: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đức </a:t>
            </a:r>
            <a:r>
              <a:rPr lang="en-US" sz="3200" smtClean="0">
                <a:latin typeface="Arial-Rounded" panose="020B0500000000000000" pitchFamily="34" charset="0"/>
                <a:cs typeface="Arial-Rounded" panose="020B0500000000000000" pitchFamily="34" charset="0"/>
              </a:rPr>
              <a:t>tính tốt </a:t>
            </a: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của bạn em?</a:t>
            </a:r>
          </a:p>
        </p:txBody>
      </p:sp>
    </p:spTree>
    <p:extLst>
      <p:ext uri="{BB962C8B-B14F-4D97-AF65-F5344CB8AC3E}">
        <p14:creationId xmlns:p14="http://schemas.microsoft.com/office/powerpoint/2010/main" val="188315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/>
          <p:nvPr/>
        </p:nvSpPr>
        <p:spPr>
          <a:xfrm>
            <a:off x="1353935" y="1516669"/>
            <a:ext cx="9674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2. Em muốn học tập </a:t>
            </a:r>
            <a:r>
              <a:rPr lang="en-US" sz="3200" smtClean="0">
                <a:latin typeface="Arial-Rounded" panose="020B0500000000000000" pitchFamily="34" charset="0"/>
                <a:cs typeface="Arial-Rounded" panose="020B0500000000000000" pitchFamily="34" charset="0"/>
              </a:rPr>
              <a:t>những đức </a:t>
            </a:r>
            <a:r>
              <a:rPr lang="en-US" sz="3200">
                <a:latin typeface="Arial-Rounded" panose="020B0500000000000000" pitchFamily="34" charset="0"/>
                <a:cs typeface="Arial-Rounded" panose="020B0500000000000000" pitchFamily="34" charset="0"/>
              </a:rPr>
              <a:t>tính nào của bạn?</a:t>
            </a:r>
          </a:p>
        </p:txBody>
      </p:sp>
    </p:spTree>
    <p:extLst>
      <p:ext uri="{BB962C8B-B14F-4D97-AF65-F5344CB8AC3E}">
        <p14:creationId xmlns:p14="http://schemas.microsoft.com/office/powerpoint/2010/main" val="393938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635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" y="457200"/>
            <a:ext cx="127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S/89</a:t>
            </a:r>
            <a:endParaRPr lang="vi-VN" sz="4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87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478</Words>
  <Application>Microsoft Office PowerPoint</Application>
  <PresentationFormat>Custom</PresentationFormat>
  <Paragraphs>35</Paragraphs>
  <Slides>17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2_Office Theme</vt:lpstr>
      <vt:lpstr>2_Office 主题​​</vt:lpstr>
      <vt:lpstr>5_Office Theme</vt:lpstr>
      <vt:lpstr>Office Theme</vt:lpstr>
      <vt:lpstr>3_Office 主题​​</vt:lpstr>
      <vt:lpstr>3_Office Theme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</cp:lastModifiedBy>
  <cp:revision>58</cp:revision>
  <dcterms:created xsi:type="dcterms:W3CDTF">2021-05-27T04:03:00Z</dcterms:created>
  <dcterms:modified xsi:type="dcterms:W3CDTF">2023-03-19T15:09:06Z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